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4" r:id="rId4"/>
    <p:sldId id="277" r:id="rId5"/>
    <p:sldId id="278" r:id="rId6"/>
    <p:sldId id="279" r:id="rId7"/>
    <p:sldId id="276" r:id="rId8"/>
    <p:sldId id="258" r:id="rId9"/>
    <p:sldId id="259" r:id="rId10"/>
    <p:sldId id="260" r:id="rId11"/>
    <p:sldId id="262" r:id="rId12"/>
    <p:sldId id="272" r:id="rId13"/>
    <p:sldId id="275" r:id="rId14"/>
    <p:sldId id="273" r:id="rId15"/>
    <p:sldId id="263" r:id="rId16"/>
    <p:sldId id="271" r:id="rId17"/>
    <p:sldId id="264" r:id="rId18"/>
    <p:sldId id="265" r:id="rId19"/>
    <p:sldId id="266" r:id="rId20"/>
    <p:sldId id="267" r:id="rId21"/>
    <p:sldId id="268" r:id="rId22"/>
    <p:sldId id="269" r:id="rId2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07E3"/>
    <a:srgbClr val="3C0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24" autoAdjust="0"/>
    <p:restoredTop sz="86416" autoAdjust="0"/>
  </p:normalViewPr>
  <p:slideViewPr>
    <p:cSldViewPr snapToGrid="0">
      <p:cViewPr varScale="1">
        <p:scale>
          <a:sx n="99" d="100"/>
          <a:sy n="99" d="100"/>
        </p:scale>
        <p:origin x="25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76" y="121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2514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F831981-CEB9-4CBF-8220-DC67536C3E4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89845E6-C8A7-4A19-BB1D-A7F95184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3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A419BC1-24F3-4999-B8B6-1F0A0112173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2CAD97B-F75C-4865-B665-84C7D0E2B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AD97B-F75C-4865-B665-84C7D0E2BA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AD97B-F75C-4865-B665-84C7D0E2BA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6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5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4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3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4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4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2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7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2F988AF-0876-4729-B364-ABE70A848B2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1D5B0B0-E523-43F6-88A1-5F284BA89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519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804" y="1020432"/>
            <a:ext cx="11326326" cy="1475013"/>
          </a:xfrm>
        </p:spPr>
        <p:txBody>
          <a:bodyPr>
            <a:noAutofit/>
          </a:bodyPr>
          <a:lstStyle/>
          <a:p>
            <a:r>
              <a:rPr lang="en-US" sz="5400" dirty="0" smtClean="0"/>
              <a:t>How to get into grad school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6211" y="3105835"/>
            <a:ext cx="828778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From the ACS website – </a:t>
            </a:r>
            <a:r>
              <a:rPr lang="en-US" sz="2800" dirty="0" smtClean="0"/>
              <a:t>Education </a:t>
            </a:r>
            <a:r>
              <a:rPr lang="en-US" sz="2800" dirty="0"/>
              <a:t>– Undergraduate – Planning for Graduate </a:t>
            </a:r>
            <a:r>
              <a:rPr lang="en-US" sz="2800" dirty="0" smtClean="0"/>
              <a:t>School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https://</a:t>
            </a:r>
            <a:r>
              <a:rPr lang="en-US" sz="2800" dirty="0" smtClean="0"/>
              <a:t>www.acs.org/content/acs/en/education/students/graduate/gradschool.html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571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95184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What to Consider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sz="3200" dirty="0" smtClean="0"/>
              <a:t>Research options</a:t>
            </a:r>
          </a:p>
          <a:p>
            <a:pPr lvl="1"/>
            <a:r>
              <a:rPr lang="en-US" sz="3200" dirty="0" smtClean="0"/>
              <a:t>Financial Considerations</a:t>
            </a:r>
          </a:p>
          <a:p>
            <a:pPr lvl="1"/>
            <a:r>
              <a:rPr lang="en-US" sz="3200" dirty="0" smtClean="0"/>
              <a:t>Geographical location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4723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Research options</a:t>
            </a:r>
          </a:p>
          <a:p>
            <a:pPr lvl="2"/>
            <a:r>
              <a:rPr lang="en-US" sz="3200" dirty="0" smtClean="0"/>
              <a:t>Do </a:t>
            </a:r>
            <a:r>
              <a:rPr lang="en-US" sz="3200" dirty="0"/>
              <a:t>you know what type of research you wish to </a:t>
            </a:r>
            <a:r>
              <a:rPr lang="en-US" sz="3200" dirty="0" smtClean="0"/>
              <a:t>pursue?</a:t>
            </a:r>
          </a:p>
          <a:p>
            <a:pPr lvl="3"/>
            <a:r>
              <a:rPr lang="en-US" sz="2800" dirty="0"/>
              <a:t>It’s OK if you don’t know before you begin to explore the </a:t>
            </a:r>
            <a:r>
              <a:rPr lang="en-US" sz="2800" dirty="0" smtClean="0"/>
              <a:t>possibilities!</a:t>
            </a:r>
          </a:p>
          <a:p>
            <a:pPr lvl="2"/>
            <a:r>
              <a:rPr lang="en-US" sz="3200" dirty="0"/>
              <a:t>Explore the type of research conducted at the </a:t>
            </a:r>
            <a:r>
              <a:rPr lang="en-US" sz="3200" dirty="0" smtClean="0"/>
              <a:t>school(s) </a:t>
            </a:r>
            <a:r>
              <a:rPr lang="en-US" sz="3200" dirty="0"/>
              <a:t>that </a:t>
            </a:r>
            <a:r>
              <a:rPr lang="en-US" sz="3200" dirty="0" smtClean="0"/>
              <a:t>interest(s) you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5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to </a:t>
            </a:r>
            <a:r>
              <a:rPr lang="en-US" sz="4000" dirty="0"/>
              <a:t>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35898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Research options</a:t>
            </a:r>
          </a:p>
          <a:p>
            <a:pPr lvl="2"/>
            <a:r>
              <a:rPr lang="en-US" sz="3200" dirty="0" smtClean="0">
                <a:solidFill>
                  <a:srgbClr val="FF0000"/>
                </a:solidFill>
              </a:rPr>
              <a:t>You </a:t>
            </a:r>
            <a:r>
              <a:rPr lang="en-US" sz="3200" dirty="0">
                <a:solidFill>
                  <a:srgbClr val="FF0000"/>
                </a:solidFill>
              </a:rPr>
              <a:t>need to do some homework!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Go to the </a:t>
            </a:r>
            <a:r>
              <a:rPr lang="en-US" sz="2800" dirty="0">
                <a:solidFill>
                  <a:srgbClr val="5607E3"/>
                </a:solidFill>
              </a:rPr>
              <a:t>faculty pages on the department websites </a:t>
            </a:r>
            <a:r>
              <a:rPr lang="en-US" sz="2800" dirty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chemeClr val="tx1"/>
                </a:solidFill>
              </a:rPr>
              <a:t>scrutinize the research </a:t>
            </a:r>
            <a:r>
              <a:rPr lang="en-US" sz="2800" dirty="0">
                <a:solidFill>
                  <a:schemeClr val="tx1"/>
                </a:solidFill>
              </a:rPr>
              <a:t>interests of various faculty members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Do the research interests of different faculty </a:t>
            </a:r>
            <a:r>
              <a:rPr lang="en-US" sz="2800" dirty="0" smtClean="0">
                <a:solidFill>
                  <a:schemeClr val="tx1"/>
                </a:solidFill>
              </a:rPr>
              <a:t>members seem appealing? 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lvl="4"/>
            <a:r>
              <a:rPr lang="en-US" sz="2800" dirty="0" smtClean="0">
                <a:solidFill>
                  <a:srgbClr val="5607E3"/>
                </a:solidFill>
              </a:rPr>
              <a:t>One</a:t>
            </a:r>
            <a:r>
              <a:rPr lang="en-US" sz="2800" dirty="0" smtClean="0">
                <a:solidFill>
                  <a:schemeClr val="tx1"/>
                </a:solidFill>
              </a:rPr>
              <a:t> faculty member or </a:t>
            </a:r>
            <a:r>
              <a:rPr lang="en-US" sz="2800" dirty="0" smtClean="0">
                <a:solidFill>
                  <a:srgbClr val="5607E3"/>
                </a:solidFill>
              </a:rPr>
              <a:t>MORE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than </a:t>
            </a:r>
            <a:r>
              <a:rPr lang="en-US" sz="2800" dirty="0" smtClean="0">
                <a:solidFill>
                  <a:schemeClr val="tx1"/>
                </a:solidFill>
              </a:rPr>
              <a:t>one?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57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92169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sz="3900" dirty="0" smtClean="0">
                <a:solidFill>
                  <a:srgbClr val="FF0000"/>
                </a:solidFill>
              </a:rPr>
              <a:t>Do some MORE homework!</a:t>
            </a:r>
          </a:p>
          <a:p>
            <a:pPr lvl="3"/>
            <a:r>
              <a:rPr lang="en-US" sz="3000" u="sng" dirty="0" smtClean="0">
                <a:solidFill>
                  <a:srgbClr val="FF0000"/>
                </a:solidFill>
              </a:rPr>
              <a:t>READ</a:t>
            </a:r>
            <a:r>
              <a:rPr lang="en-US" sz="3000" dirty="0" smtClean="0">
                <a:solidFill>
                  <a:srgbClr val="FF0000"/>
                </a:solidFill>
              </a:rPr>
              <a:t> some recent papers </a:t>
            </a:r>
            <a:r>
              <a:rPr lang="en-US" sz="3000" dirty="0" smtClean="0">
                <a:solidFill>
                  <a:schemeClr val="tx1"/>
                </a:solidFill>
              </a:rPr>
              <a:t>published by the faculty members whose work appeals to you</a:t>
            </a:r>
          </a:p>
          <a:p>
            <a:pPr lvl="3"/>
            <a:r>
              <a:rPr lang="en-US" sz="3000" dirty="0" smtClean="0">
                <a:solidFill>
                  <a:schemeClr val="tx1"/>
                </a:solidFill>
              </a:rPr>
              <a:t>It is perfectly OK if you understand only </a:t>
            </a:r>
            <a:r>
              <a:rPr lang="en-US" sz="3000" dirty="0" smtClean="0">
                <a:solidFill>
                  <a:srgbClr val="FF0000"/>
                </a:solidFill>
              </a:rPr>
              <a:t>5-10% </a:t>
            </a:r>
            <a:r>
              <a:rPr lang="en-US" sz="3000" dirty="0" smtClean="0">
                <a:solidFill>
                  <a:schemeClr val="tx1"/>
                </a:solidFill>
              </a:rPr>
              <a:t>of the paper(s) you read! </a:t>
            </a:r>
          </a:p>
          <a:p>
            <a:pPr lvl="4"/>
            <a:r>
              <a:rPr lang="en-US" sz="2600" dirty="0" smtClean="0">
                <a:solidFill>
                  <a:schemeClr val="tx1"/>
                </a:solidFill>
              </a:rPr>
              <a:t>It will still give you some idea of : </a:t>
            </a:r>
          </a:p>
          <a:p>
            <a:pPr lvl="5"/>
            <a:r>
              <a:rPr lang="en-US" sz="2600" dirty="0" smtClean="0">
                <a:solidFill>
                  <a:schemeClr val="tx1"/>
                </a:solidFill>
              </a:rPr>
              <a:t>Techniques, instruments, etc., typically used in conducting the research</a:t>
            </a:r>
          </a:p>
          <a:p>
            <a:pPr lvl="5"/>
            <a:r>
              <a:rPr lang="en-US" sz="2600" dirty="0" smtClean="0">
                <a:solidFill>
                  <a:schemeClr val="tx1"/>
                </a:solidFill>
              </a:rPr>
              <a:t>Journals in which this type of work is published</a:t>
            </a:r>
          </a:p>
          <a:p>
            <a:pPr lvl="5"/>
            <a:r>
              <a:rPr lang="en-US" sz="2600" dirty="0" smtClean="0">
                <a:solidFill>
                  <a:schemeClr val="tx1"/>
                </a:solidFill>
              </a:rPr>
              <a:t>Funding agencies that support this type of research,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4060"/>
          </a:xfrm>
        </p:spPr>
        <p:txBody>
          <a:bodyPr>
            <a:normAutofit fontScale="92500" lnSpcReduction="20000"/>
          </a:bodyPr>
          <a:lstStyle/>
          <a:p>
            <a:pPr marL="306000" lvl="1"/>
            <a:r>
              <a:rPr lang="en-US" sz="4200" u="sng" dirty="0" smtClean="0">
                <a:solidFill>
                  <a:srgbClr val="FF0000"/>
                </a:solidFill>
              </a:rPr>
              <a:t>Financial Considerations</a:t>
            </a:r>
          </a:p>
          <a:p>
            <a:pPr marL="576000" lvl="2"/>
            <a:r>
              <a:rPr lang="en-US" sz="3300" dirty="0" smtClean="0"/>
              <a:t>What financial support is available?</a:t>
            </a:r>
          </a:p>
          <a:p>
            <a:pPr marL="576000" lvl="2"/>
            <a:r>
              <a:rPr lang="en-US" sz="3300" dirty="0" smtClean="0"/>
              <a:t>Teaching Assistantships / Research Assistantships / Scholarships: </a:t>
            </a:r>
          </a:p>
          <a:p>
            <a:pPr marL="918000" lvl="3"/>
            <a:r>
              <a:rPr lang="en-US" sz="2800" dirty="0" smtClean="0"/>
              <a:t>Responsibilities?  </a:t>
            </a:r>
          </a:p>
          <a:p>
            <a:pPr marL="918000" lvl="3"/>
            <a:r>
              <a:rPr lang="en-US" sz="2800" dirty="0" smtClean="0"/>
              <a:t>Typical work-load?</a:t>
            </a:r>
          </a:p>
          <a:p>
            <a:pPr marL="918000" lvl="3"/>
            <a:r>
              <a:rPr lang="en-US" sz="2800" dirty="0" smtClean="0"/>
              <a:t>Dollar amount?</a:t>
            </a:r>
          </a:p>
          <a:p>
            <a:pPr marL="918000" lvl="3"/>
            <a:r>
              <a:rPr lang="en-US" sz="2800" dirty="0" smtClean="0"/>
              <a:t>Tuition waiver?</a:t>
            </a:r>
          </a:p>
          <a:p>
            <a:pPr marL="918000" lvl="3"/>
            <a:r>
              <a:rPr lang="en-US" sz="2800" dirty="0" smtClean="0"/>
              <a:t>Cost of living?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44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23356"/>
          </a:xfrm>
        </p:spPr>
        <p:txBody>
          <a:bodyPr>
            <a:normAutofit fontScale="92500"/>
          </a:bodyPr>
          <a:lstStyle/>
          <a:p>
            <a:pPr lvl="1"/>
            <a:r>
              <a:rPr lang="en-US" sz="3200" u="sng" dirty="0">
                <a:solidFill>
                  <a:srgbClr val="FF0000"/>
                </a:solidFill>
              </a:rPr>
              <a:t>Geographical location</a:t>
            </a:r>
          </a:p>
          <a:p>
            <a:pPr lvl="2"/>
            <a:r>
              <a:rPr lang="en-US" sz="3200" dirty="0" smtClean="0">
                <a:solidFill>
                  <a:srgbClr val="FF0000"/>
                </a:solidFill>
              </a:rPr>
              <a:t>Important</a:t>
            </a:r>
            <a:r>
              <a:rPr lang="en-US" sz="3200" dirty="0">
                <a:solidFill>
                  <a:srgbClr val="FF0000"/>
                </a:solidFill>
              </a:rPr>
              <a:t>!</a:t>
            </a:r>
          </a:p>
          <a:p>
            <a:pPr lvl="3"/>
            <a:r>
              <a:rPr lang="en-US" sz="2800" dirty="0"/>
              <a:t>You will spend </a:t>
            </a:r>
            <a:r>
              <a:rPr lang="en-US" sz="2800" dirty="0">
                <a:solidFill>
                  <a:srgbClr val="FF0000"/>
                </a:solidFill>
              </a:rPr>
              <a:t>~ 5 years </a:t>
            </a:r>
            <a:r>
              <a:rPr lang="en-US" sz="2800" dirty="0"/>
              <a:t>to earn a </a:t>
            </a:r>
            <a:r>
              <a:rPr lang="en-US" sz="2800" dirty="0" smtClean="0"/>
              <a:t>Ph.D.</a:t>
            </a:r>
            <a:endParaRPr lang="en-US" sz="2800" dirty="0"/>
          </a:p>
          <a:p>
            <a:pPr lvl="3"/>
            <a:r>
              <a:rPr lang="en-US" sz="2800" dirty="0"/>
              <a:t>The </a:t>
            </a:r>
            <a:r>
              <a:rPr lang="en-US" sz="2800" dirty="0" smtClean="0"/>
              <a:t>geographic location </a:t>
            </a:r>
            <a:r>
              <a:rPr lang="en-US" sz="2800" dirty="0"/>
              <a:t>of the school should not make you </a:t>
            </a:r>
            <a:r>
              <a:rPr lang="en-US" sz="2800" dirty="0">
                <a:solidFill>
                  <a:srgbClr val="FF0000"/>
                </a:solidFill>
              </a:rPr>
              <a:t>miserable</a:t>
            </a:r>
            <a:r>
              <a:rPr lang="en-US" sz="2800" dirty="0" smtClean="0"/>
              <a:t>!!</a:t>
            </a:r>
          </a:p>
          <a:p>
            <a:pPr lvl="3"/>
            <a:r>
              <a:rPr lang="en-US" sz="2400" dirty="0" smtClean="0">
                <a:solidFill>
                  <a:srgbClr val="FF0000"/>
                </a:solidFill>
              </a:rPr>
              <a:t>E.g.,  </a:t>
            </a:r>
          </a:p>
          <a:p>
            <a:pPr lvl="4"/>
            <a:r>
              <a:rPr lang="en-US" sz="2400" dirty="0"/>
              <a:t>Y</a:t>
            </a:r>
            <a:r>
              <a:rPr lang="en-US" sz="2400" dirty="0" smtClean="0"/>
              <a:t>ou really don’t like cold weather……..</a:t>
            </a:r>
          </a:p>
          <a:p>
            <a:pPr lvl="4"/>
            <a:r>
              <a:rPr lang="en-US" sz="2400" dirty="0" smtClean="0"/>
              <a:t>You like to go hiking in the mountains………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10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 To  </a:t>
            </a:r>
            <a:r>
              <a:rPr lang="en-US" sz="4000" dirty="0"/>
              <a:t>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64033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Finalize your selections: 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rgbClr val="5607E3"/>
                </a:solidFill>
              </a:rPr>
              <a:t>Assess your competitiveness:</a:t>
            </a:r>
            <a:r>
              <a:rPr lang="en-US" sz="2800" dirty="0" smtClean="0"/>
              <a:t> be </a:t>
            </a:r>
            <a:r>
              <a:rPr lang="en-US" sz="2800" dirty="0" smtClean="0">
                <a:solidFill>
                  <a:srgbClr val="5607E3"/>
                </a:solidFill>
              </a:rPr>
              <a:t>realistic</a:t>
            </a:r>
            <a:r>
              <a:rPr lang="en-US" sz="2800" dirty="0" smtClean="0"/>
              <a:t>, but positive</a:t>
            </a:r>
          </a:p>
          <a:p>
            <a:pPr lvl="2"/>
            <a:r>
              <a:rPr lang="en-US" sz="2600" dirty="0" smtClean="0"/>
              <a:t>GPA, GRE, other experiences</a:t>
            </a:r>
          </a:p>
          <a:p>
            <a:pPr lvl="1"/>
            <a:r>
              <a:rPr lang="en-US" sz="2800" dirty="0" smtClean="0"/>
              <a:t>At least </a:t>
            </a:r>
            <a:r>
              <a:rPr lang="en-US" sz="2800" dirty="0" smtClean="0">
                <a:solidFill>
                  <a:srgbClr val="FF0000"/>
                </a:solidFill>
              </a:rPr>
              <a:t>SIX schools</a:t>
            </a:r>
          </a:p>
          <a:p>
            <a:pPr lvl="2"/>
            <a:r>
              <a:rPr lang="en-US" sz="2600" dirty="0" smtClean="0"/>
              <a:t>1-2 “dream” schools</a:t>
            </a:r>
          </a:p>
          <a:p>
            <a:pPr lvl="2"/>
            <a:r>
              <a:rPr lang="en-US" sz="2600" dirty="0" smtClean="0"/>
              <a:t>2-4 schools where you believe you would be competitive</a:t>
            </a:r>
          </a:p>
          <a:p>
            <a:pPr lvl="2"/>
            <a:r>
              <a:rPr lang="en-US" sz="2600" dirty="0" smtClean="0"/>
              <a:t>1-2  “safe” schools</a:t>
            </a:r>
            <a:endParaRPr lang="en-US" sz="2600" dirty="0"/>
          </a:p>
          <a:p>
            <a:pPr lvl="2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31895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Finalize your selections</a:t>
            </a:r>
            <a:r>
              <a:rPr lang="en-US" sz="3600" dirty="0" smtClean="0">
                <a:solidFill>
                  <a:srgbClr val="FF0000"/>
                </a:solidFill>
              </a:rPr>
              <a:t>: </a:t>
            </a:r>
          </a:p>
          <a:p>
            <a:pPr lvl="1"/>
            <a:r>
              <a:rPr lang="en-US" sz="3000" dirty="0" smtClean="0"/>
              <a:t>Consider the cost</a:t>
            </a:r>
          </a:p>
          <a:p>
            <a:pPr lvl="2"/>
            <a:r>
              <a:rPr lang="en-US" sz="2800" dirty="0" smtClean="0"/>
              <a:t>Application fees for each program you apply to</a:t>
            </a:r>
          </a:p>
          <a:p>
            <a:pPr lvl="2"/>
            <a:r>
              <a:rPr lang="en-US" sz="2800" dirty="0" smtClean="0"/>
              <a:t>Do you want to visit?</a:t>
            </a:r>
          </a:p>
          <a:p>
            <a:pPr lvl="3"/>
            <a:r>
              <a:rPr lang="en-US" sz="2600" dirty="0" smtClean="0"/>
              <a:t>Will the school cover the cost of your visit?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6451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Components of the application:</a:t>
            </a:r>
          </a:p>
          <a:p>
            <a:pPr lvl="1"/>
            <a:r>
              <a:rPr lang="en-US" sz="2800" dirty="0" smtClean="0"/>
              <a:t>Online application form</a:t>
            </a:r>
          </a:p>
          <a:p>
            <a:pPr lvl="1"/>
            <a:r>
              <a:rPr lang="en-US" sz="2800" dirty="0" smtClean="0"/>
              <a:t>Official Transcripts</a:t>
            </a:r>
          </a:p>
          <a:p>
            <a:pPr lvl="1"/>
            <a:r>
              <a:rPr lang="en-US" sz="2800" dirty="0" smtClean="0"/>
              <a:t>Statement of Purpose</a:t>
            </a:r>
          </a:p>
          <a:p>
            <a:pPr lvl="1"/>
            <a:r>
              <a:rPr lang="en-US" sz="2800" dirty="0" smtClean="0"/>
              <a:t>Recommendation letters</a:t>
            </a:r>
          </a:p>
          <a:p>
            <a:pPr lvl="1"/>
            <a:r>
              <a:rPr lang="en-US" sz="2800" dirty="0" smtClean="0"/>
              <a:t>Other supporting documents, as relevant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8641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65559"/>
          </a:xfrm>
        </p:spPr>
        <p:txBody>
          <a:bodyPr/>
          <a:lstStyle/>
          <a:p>
            <a:pPr marL="306000" lvl="1"/>
            <a:r>
              <a:rPr lang="en-US" sz="3600" dirty="0" smtClean="0">
                <a:solidFill>
                  <a:srgbClr val="5607E3"/>
                </a:solidFill>
              </a:rPr>
              <a:t>Online application form</a:t>
            </a:r>
          </a:p>
          <a:p>
            <a:pPr marL="306000" lvl="1"/>
            <a:r>
              <a:rPr lang="en-US" sz="2800" dirty="0" smtClean="0"/>
              <a:t>When does it become available?</a:t>
            </a:r>
          </a:p>
          <a:p>
            <a:pPr marL="306000" lvl="1"/>
            <a:r>
              <a:rPr lang="en-US" sz="2800" dirty="0" smtClean="0"/>
              <a:t>When is the </a:t>
            </a:r>
            <a:r>
              <a:rPr lang="en-US" sz="2800" dirty="0" smtClean="0">
                <a:solidFill>
                  <a:srgbClr val="FF0000"/>
                </a:solidFill>
              </a:rPr>
              <a:t>deadline</a:t>
            </a:r>
            <a:r>
              <a:rPr lang="en-US" sz="2800" dirty="0" smtClean="0"/>
              <a:t> for submission?</a:t>
            </a:r>
          </a:p>
          <a:p>
            <a:pPr marL="306000" lvl="1"/>
            <a:r>
              <a:rPr lang="en-US" sz="2800" dirty="0" smtClean="0"/>
              <a:t>How many letters of recommendation are needed?</a:t>
            </a:r>
          </a:p>
          <a:p>
            <a:pPr marL="306000" lvl="1"/>
            <a:r>
              <a:rPr lang="en-US" sz="2800" dirty="0" smtClean="0"/>
              <a:t>What other documents must accompany the application?</a:t>
            </a:r>
          </a:p>
          <a:p>
            <a:pPr marL="306000"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402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Planning for graduate work in chemistry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Preparing as an Undergraduate</a:t>
            </a:r>
          </a:p>
          <a:p>
            <a:r>
              <a:rPr lang="en-US" sz="4000" dirty="0" smtClean="0"/>
              <a:t>Choosing a Graduate Program</a:t>
            </a:r>
          </a:p>
          <a:p>
            <a:r>
              <a:rPr lang="en-US" sz="4000" dirty="0" smtClean="0"/>
              <a:t>Applying for Admission</a:t>
            </a:r>
          </a:p>
          <a:p>
            <a:r>
              <a:rPr lang="en-US" sz="4000" dirty="0" smtClean="0"/>
              <a:t>Early Graduate School Life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1340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6000" lvl="1"/>
            <a:r>
              <a:rPr lang="en-US" sz="3600" dirty="0" smtClean="0">
                <a:solidFill>
                  <a:srgbClr val="5607E3"/>
                </a:solidFill>
              </a:rPr>
              <a:t>Official Transcripts</a:t>
            </a:r>
          </a:p>
          <a:p>
            <a:pPr marL="576000" lvl="2"/>
            <a:r>
              <a:rPr lang="en-US" sz="3200" dirty="0" smtClean="0"/>
              <a:t>Find out :</a:t>
            </a:r>
          </a:p>
          <a:p>
            <a:pPr marL="918000" lvl="3"/>
            <a:r>
              <a:rPr lang="en-US" sz="2800" dirty="0" smtClean="0"/>
              <a:t>How to request transcripts from the Registrar’s office</a:t>
            </a:r>
          </a:p>
          <a:p>
            <a:pPr marL="918000" lvl="3"/>
            <a:r>
              <a:rPr lang="en-US" sz="2800" dirty="0" smtClean="0"/>
              <a:t>How long it typically takes </a:t>
            </a:r>
          </a:p>
          <a:p>
            <a:pPr marL="918000" lvl="3"/>
            <a:r>
              <a:rPr lang="en-US" sz="2800" dirty="0" smtClean="0"/>
              <a:t>Check the transcripts for errors</a:t>
            </a:r>
          </a:p>
          <a:p>
            <a:pPr marL="306000" lvl="1"/>
            <a:r>
              <a:rPr lang="en-US" sz="3200" dirty="0" smtClean="0"/>
              <a:t>Do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wait till the last minute!!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6000" lvl="1"/>
            <a:r>
              <a:rPr lang="en-US" sz="3600" dirty="0" smtClean="0">
                <a:solidFill>
                  <a:srgbClr val="5607E3"/>
                </a:solidFill>
              </a:rPr>
              <a:t>Statement of Purpose</a:t>
            </a:r>
          </a:p>
          <a:p>
            <a:pPr marL="306000" lvl="1"/>
            <a:r>
              <a:rPr lang="en-US" sz="3200" dirty="0" smtClean="0"/>
              <a:t>Why is this important?</a:t>
            </a:r>
          </a:p>
          <a:p>
            <a:pPr marL="576000" lvl="2"/>
            <a:r>
              <a:rPr lang="en-US" sz="2600" dirty="0" smtClean="0"/>
              <a:t>What should be included in the essay ?</a:t>
            </a:r>
          </a:p>
          <a:p>
            <a:pPr marL="306000" lvl="1"/>
            <a:r>
              <a:rPr lang="en-US" sz="2800" u="sng" dirty="0" smtClean="0">
                <a:solidFill>
                  <a:srgbClr val="5607E3"/>
                </a:solidFill>
              </a:rPr>
              <a:t>Attend the workshop arranged by HPAC on </a:t>
            </a:r>
            <a:r>
              <a:rPr lang="en-US" sz="2800" u="sng" dirty="0" smtClean="0">
                <a:solidFill>
                  <a:srgbClr val="FF0000"/>
                </a:solidFill>
              </a:rPr>
              <a:t>Oct 28, GAB 104</a:t>
            </a:r>
          </a:p>
          <a:p>
            <a:pPr marL="576000" lvl="2"/>
            <a:r>
              <a:rPr lang="en-US" sz="2600" dirty="0" smtClean="0"/>
              <a:t>The focus is on the health professions, but much of it will apply for graduate school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11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APPLY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0642"/>
          </a:xfrm>
        </p:spPr>
        <p:txBody>
          <a:bodyPr>
            <a:normAutofit/>
          </a:bodyPr>
          <a:lstStyle/>
          <a:p>
            <a:pPr marL="306000" lvl="1"/>
            <a:r>
              <a:rPr lang="en-US" sz="3600" dirty="0" smtClean="0">
                <a:solidFill>
                  <a:srgbClr val="5607E3"/>
                </a:solidFill>
              </a:rPr>
              <a:t>Recommendation letters</a:t>
            </a:r>
          </a:p>
          <a:p>
            <a:pPr marL="576000" lvl="2"/>
            <a:r>
              <a:rPr lang="en-US" sz="3000" dirty="0" smtClean="0"/>
              <a:t>Who to ask?</a:t>
            </a:r>
          </a:p>
          <a:p>
            <a:pPr marL="576000" lvl="2"/>
            <a:r>
              <a:rPr lang="en-US" sz="3000" dirty="0" smtClean="0"/>
              <a:t>When to ask?</a:t>
            </a:r>
          </a:p>
          <a:p>
            <a:pPr marL="576000" lvl="2"/>
            <a:r>
              <a:rPr lang="en-US" sz="3000" dirty="0" smtClean="0"/>
              <a:t>How to ask?</a:t>
            </a:r>
          </a:p>
          <a:p>
            <a:pPr marL="576000" lvl="2"/>
            <a:r>
              <a:rPr lang="en-US" sz="3000" dirty="0" smtClean="0"/>
              <a:t>What information should you provide to your recommender?</a:t>
            </a:r>
          </a:p>
          <a:p>
            <a:pPr marL="306000" lvl="1"/>
            <a:r>
              <a:rPr lang="en-US" sz="3600" dirty="0" smtClean="0">
                <a:solidFill>
                  <a:srgbClr val="5607E3"/>
                </a:solidFill>
              </a:rPr>
              <a:t>Other supporting documents, as relevant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494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Planning for graduate work in chemistry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92153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Preparing as an Undergraduate</a:t>
            </a:r>
          </a:p>
          <a:p>
            <a:pPr lvl="1"/>
            <a:r>
              <a:rPr lang="en-US" sz="3600" dirty="0" smtClean="0">
                <a:solidFill>
                  <a:srgbClr val="5607E3"/>
                </a:solidFill>
              </a:rPr>
              <a:t>Coursework</a:t>
            </a:r>
          </a:p>
          <a:p>
            <a:pPr lvl="1"/>
            <a:r>
              <a:rPr lang="en-US" sz="3600" dirty="0" smtClean="0">
                <a:solidFill>
                  <a:srgbClr val="5607E3"/>
                </a:solidFill>
              </a:rPr>
              <a:t>Research</a:t>
            </a:r>
          </a:p>
          <a:p>
            <a:pPr lvl="1"/>
            <a:r>
              <a:rPr lang="en-US" sz="3600" dirty="0" smtClean="0">
                <a:solidFill>
                  <a:srgbClr val="5607E3"/>
                </a:solidFill>
              </a:rPr>
              <a:t>Reading</a:t>
            </a:r>
          </a:p>
          <a:p>
            <a:pPr lvl="1"/>
            <a:r>
              <a:rPr lang="en-US" sz="3600" dirty="0" smtClean="0">
                <a:solidFill>
                  <a:srgbClr val="5607E3"/>
                </a:solidFill>
              </a:rPr>
              <a:t>Extracurricular activities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Planning for graduate work in chemistry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4372"/>
          </a:xfrm>
        </p:spPr>
        <p:txBody>
          <a:bodyPr>
            <a:normAutofit fontScale="92500" lnSpcReduction="20000"/>
          </a:bodyPr>
          <a:lstStyle/>
          <a:p>
            <a:pPr marL="306000" lvl="1"/>
            <a:r>
              <a:rPr lang="en-US" sz="3200" dirty="0" smtClean="0">
                <a:solidFill>
                  <a:srgbClr val="5607E3"/>
                </a:solidFill>
              </a:rPr>
              <a:t>Coursework</a:t>
            </a:r>
          </a:p>
          <a:p>
            <a:pPr lvl="2"/>
            <a:r>
              <a:rPr lang="en-US" sz="2800" dirty="0" smtClean="0"/>
              <a:t>Build your knowledge network on a </a:t>
            </a:r>
            <a:r>
              <a:rPr lang="en-US" sz="2800" u="sng" dirty="0" smtClean="0">
                <a:solidFill>
                  <a:srgbClr val="5607E3"/>
                </a:solidFill>
              </a:rPr>
              <a:t>strong foundation</a:t>
            </a:r>
          </a:p>
          <a:p>
            <a:pPr lvl="2"/>
            <a:r>
              <a:rPr lang="en-US" sz="2800" dirty="0" smtClean="0"/>
              <a:t>Demonstrate your </a:t>
            </a:r>
            <a:r>
              <a:rPr lang="en-US" sz="2800" u="sng" dirty="0" smtClean="0">
                <a:solidFill>
                  <a:srgbClr val="5607E3"/>
                </a:solidFill>
              </a:rPr>
              <a:t>pursuit of excellence</a:t>
            </a:r>
            <a:r>
              <a:rPr lang="en-US" sz="2800" dirty="0" smtClean="0"/>
              <a:t>!</a:t>
            </a:r>
          </a:p>
          <a:p>
            <a:pPr lvl="3"/>
            <a:r>
              <a:rPr lang="en-US" sz="2600" dirty="0" smtClean="0"/>
              <a:t>Attitude, curiosity, focus, attention to detail, work ethic, etc.</a:t>
            </a:r>
          </a:p>
          <a:p>
            <a:pPr lvl="4"/>
            <a:r>
              <a:rPr lang="en-US" sz="2600" dirty="0" smtClean="0"/>
              <a:t>The excellent grades will follow automatically!</a:t>
            </a:r>
          </a:p>
          <a:p>
            <a:pPr lvl="2"/>
            <a:r>
              <a:rPr lang="en-US" sz="2800" dirty="0" smtClean="0"/>
              <a:t>Take </a:t>
            </a:r>
            <a:r>
              <a:rPr lang="en-US" sz="2800" u="sng" dirty="0" smtClean="0">
                <a:solidFill>
                  <a:srgbClr val="5607E3"/>
                </a:solidFill>
              </a:rPr>
              <a:t>advanced level courses</a:t>
            </a:r>
          </a:p>
          <a:p>
            <a:pPr lvl="3"/>
            <a:r>
              <a:rPr lang="en-US" sz="2600" dirty="0" smtClean="0"/>
              <a:t>They will prepare you for what is expected of you in graduate school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lvl="2"/>
            <a:r>
              <a:rPr lang="en-US" sz="2800" u="sng" dirty="0" smtClean="0">
                <a:solidFill>
                  <a:srgbClr val="5607E3"/>
                </a:solidFill>
              </a:rPr>
              <a:t>Talk to your professors!!</a:t>
            </a:r>
          </a:p>
          <a:p>
            <a:pPr lvl="3"/>
            <a:r>
              <a:rPr lang="en-US" sz="2600" u="sng" dirty="0" smtClean="0">
                <a:solidFill>
                  <a:srgbClr val="FF0000"/>
                </a:solidFill>
              </a:rPr>
              <a:t>Not just if/when you need help!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Planning for graduate work in chemistry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49966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3200" dirty="0" smtClean="0">
                <a:solidFill>
                  <a:srgbClr val="5607E3"/>
                </a:solidFill>
              </a:rPr>
              <a:t>Research</a:t>
            </a:r>
          </a:p>
          <a:p>
            <a:pPr lvl="2"/>
            <a:r>
              <a:rPr lang="en-US" sz="2800" dirty="0" smtClean="0"/>
              <a:t>Develop a </a:t>
            </a:r>
            <a:r>
              <a:rPr lang="en-US" sz="2800" u="sng" dirty="0" smtClean="0">
                <a:solidFill>
                  <a:srgbClr val="FF0000"/>
                </a:solidFill>
              </a:rPr>
              <a:t>research mind-set</a:t>
            </a:r>
            <a:r>
              <a:rPr lang="en-US" sz="2800" dirty="0" smtClean="0"/>
              <a:t>: </a:t>
            </a:r>
          </a:p>
          <a:p>
            <a:pPr lvl="2"/>
            <a:r>
              <a:rPr lang="en-US" sz="2800" dirty="0" smtClean="0"/>
              <a:t>Interaction with research mentor, graduate students, pot-docs</a:t>
            </a:r>
          </a:p>
          <a:p>
            <a:pPr lvl="3"/>
            <a:r>
              <a:rPr lang="en-US" sz="2600" dirty="0" smtClean="0"/>
              <a:t>Gain understanding of what graduate study involves</a:t>
            </a:r>
          </a:p>
          <a:p>
            <a:pPr lvl="3"/>
            <a:r>
              <a:rPr lang="en-US" sz="2600" dirty="0" smtClean="0"/>
              <a:t>Expand your problem-solving skills</a:t>
            </a:r>
            <a:endParaRPr lang="en-US" sz="2800" dirty="0" smtClean="0"/>
          </a:p>
          <a:p>
            <a:pPr lvl="2"/>
            <a:r>
              <a:rPr lang="en-US" sz="2800" u="sng" dirty="0" smtClean="0">
                <a:solidFill>
                  <a:srgbClr val="FF0000"/>
                </a:solidFill>
              </a:rPr>
              <a:t>Present</a:t>
            </a:r>
            <a:r>
              <a:rPr lang="en-US" sz="2800" dirty="0" smtClean="0"/>
              <a:t> your work</a:t>
            </a:r>
          </a:p>
          <a:p>
            <a:pPr lvl="3"/>
            <a:r>
              <a:rPr lang="en-US" sz="2600" dirty="0" smtClean="0"/>
              <a:t>Paper / Poster at Conference</a:t>
            </a:r>
          </a:p>
          <a:p>
            <a:pPr lvl="2"/>
            <a:r>
              <a:rPr lang="en-US" sz="2800" dirty="0" smtClean="0">
                <a:solidFill>
                  <a:srgbClr val="5607E3"/>
                </a:solidFill>
              </a:rPr>
              <a:t>Publish</a:t>
            </a:r>
            <a:r>
              <a:rPr lang="en-US" sz="2800" dirty="0" smtClean="0"/>
              <a:t> your results </a:t>
            </a:r>
          </a:p>
          <a:p>
            <a:pPr lvl="3"/>
            <a:r>
              <a:rPr lang="en-US" sz="2600" dirty="0" smtClean="0"/>
              <a:t>Major feather in your cap!!  </a:t>
            </a: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3"/>
            <a:endParaRPr lang="en-US" sz="2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Planning for graduate work in chemistry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09289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>
                <a:solidFill>
                  <a:srgbClr val="5607E3"/>
                </a:solidFill>
              </a:rPr>
              <a:t>Extracurricular activities</a:t>
            </a:r>
          </a:p>
          <a:p>
            <a:pPr lvl="2"/>
            <a:r>
              <a:rPr lang="en-US" sz="2800" dirty="0" smtClean="0"/>
              <a:t>Professional Interest/Focus club(s)</a:t>
            </a:r>
          </a:p>
          <a:p>
            <a:pPr lvl="3"/>
            <a:r>
              <a:rPr lang="en-US" sz="2600" dirty="0" smtClean="0"/>
              <a:t>ACS,  AXE, Forensics Club, etc.</a:t>
            </a:r>
          </a:p>
          <a:p>
            <a:pPr lvl="3"/>
            <a:r>
              <a:rPr lang="en-US" sz="2600" dirty="0" smtClean="0"/>
              <a:t>Become well-rounded</a:t>
            </a:r>
          </a:p>
          <a:p>
            <a:pPr lvl="3"/>
            <a:r>
              <a:rPr lang="en-US" sz="2600" dirty="0" smtClean="0"/>
              <a:t>Network</a:t>
            </a:r>
          </a:p>
          <a:p>
            <a:pPr lvl="2"/>
            <a:r>
              <a:rPr lang="en-US" sz="2800" dirty="0" smtClean="0"/>
              <a:t>Service Activities: Engage with the broader community</a:t>
            </a:r>
          </a:p>
          <a:p>
            <a:pPr lvl="3"/>
            <a:r>
              <a:rPr lang="en-US" sz="2600" dirty="0" smtClean="0"/>
              <a:t>Build your leadership,  communication and interpersonal skills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Planning for graduate work in chemistry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>
                <a:solidFill>
                  <a:srgbClr val="FF0000"/>
                </a:solidFill>
              </a:rPr>
              <a:t>READ!!</a:t>
            </a:r>
          </a:p>
          <a:p>
            <a:pPr lvl="1"/>
            <a:r>
              <a:rPr lang="en-US" sz="3500" dirty="0" smtClean="0">
                <a:solidFill>
                  <a:srgbClr val="5607E3"/>
                </a:solidFill>
              </a:rPr>
              <a:t>Educate</a:t>
            </a:r>
            <a:r>
              <a:rPr lang="en-US" sz="3500" dirty="0" smtClean="0"/>
              <a:t> yourself about current issues </a:t>
            </a:r>
          </a:p>
          <a:p>
            <a:pPr lvl="1"/>
            <a:r>
              <a:rPr lang="en-US" sz="3500" dirty="0" smtClean="0">
                <a:solidFill>
                  <a:srgbClr val="5607E3"/>
                </a:solidFill>
              </a:rPr>
              <a:t>Discuss</a:t>
            </a:r>
            <a:r>
              <a:rPr lang="en-US" sz="3500" dirty="0" smtClean="0"/>
              <a:t> what you find interesting with professors, graduate students, peers</a:t>
            </a:r>
          </a:p>
          <a:p>
            <a:pPr lvl="2"/>
            <a:r>
              <a:rPr lang="en-US" sz="3200" dirty="0" smtClean="0"/>
              <a:t>Chemistry</a:t>
            </a:r>
          </a:p>
          <a:p>
            <a:pPr lvl="2"/>
            <a:r>
              <a:rPr lang="en-US" sz="3200" dirty="0" smtClean="0"/>
              <a:t>Science in general</a:t>
            </a:r>
          </a:p>
          <a:p>
            <a:pPr lvl="2"/>
            <a:r>
              <a:rPr lang="en-US" sz="3200" dirty="0" smtClean="0"/>
              <a:t>Global challenges in various fields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Beginning the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1904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REFLECTION:</a:t>
            </a:r>
          </a:p>
          <a:p>
            <a:pPr lvl="1"/>
            <a:r>
              <a:rPr lang="en-US" sz="2800" u="sng" dirty="0" smtClean="0">
                <a:solidFill>
                  <a:srgbClr val="FF0000"/>
                </a:solidFill>
              </a:rPr>
              <a:t>WHY</a:t>
            </a:r>
            <a:r>
              <a:rPr lang="en-US" sz="2800" dirty="0" smtClean="0"/>
              <a:t> do you want to pursue a graduate degree in chemistry?</a:t>
            </a:r>
          </a:p>
          <a:p>
            <a:pPr lvl="2"/>
            <a:r>
              <a:rPr lang="en-US" sz="2400" dirty="0" smtClean="0"/>
              <a:t>What do you actually know about the world of graduate study? </a:t>
            </a:r>
          </a:p>
          <a:p>
            <a:pPr lvl="2"/>
            <a:r>
              <a:rPr lang="en-US" sz="2400" dirty="0" smtClean="0"/>
              <a:t>How do you want to contribute to the Chemical Sciences?</a:t>
            </a:r>
          </a:p>
          <a:p>
            <a:pPr lvl="3"/>
            <a:r>
              <a:rPr lang="en-US" sz="2200" dirty="0" smtClean="0"/>
              <a:t>What do you know about the various career paths available after graduate study?</a:t>
            </a:r>
          </a:p>
          <a:p>
            <a:pPr lvl="3"/>
            <a:r>
              <a:rPr lang="en-US" sz="2200" dirty="0" smtClean="0"/>
              <a:t>Which of these appeal to you?</a:t>
            </a:r>
            <a:endParaRPr lang="en-US" sz="2400" dirty="0" smtClean="0"/>
          </a:p>
          <a:p>
            <a:pPr lvl="3"/>
            <a:r>
              <a:rPr lang="en-US" sz="2200" dirty="0" smtClean="0"/>
              <a:t>How will your graduate school </a:t>
            </a:r>
            <a:r>
              <a:rPr lang="en-US" sz="2200" dirty="0"/>
              <a:t>e</a:t>
            </a:r>
            <a:r>
              <a:rPr lang="en-US" sz="2200" dirty="0" smtClean="0"/>
              <a:t>xperiences help you pursue your long-term aspirations?</a:t>
            </a:r>
            <a:endParaRPr lang="en-US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813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Beginning the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18704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Action Items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Identify several Graduate Programs that appeal to you</a:t>
            </a:r>
          </a:p>
          <a:p>
            <a:pPr lvl="1"/>
            <a:r>
              <a:rPr lang="en-US" sz="3200" dirty="0" smtClean="0"/>
              <a:t>Take the general GRE: </a:t>
            </a:r>
            <a:r>
              <a:rPr lang="en-US" sz="3200" u="sng" dirty="0" smtClean="0">
                <a:solidFill>
                  <a:srgbClr val="FF0000"/>
                </a:solidFill>
              </a:rPr>
              <a:t>required</a:t>
            </a:r>
          </a:p>
          <a:p>
            <a:pPr lvl="1"/>
            <a:r>
              <a:rPr lang="en-US" sz="3200" dirty="0" smtClean="0"/>
              <a:t>Take the subject GRE : </a:t>
            </a:r>
            <a:r>
              <a:rPr lang="en-US" sz="3200" u="sng" dirty="0" smtClean="0">
                <a:solidFill>
                  <a:srgbClr val="5607E3"/>
                </a:solidFill>
              </a:rPr>
              <a:t>recommended</a:t>
            </a:r>
            <a:r>
              <a:rPr lang="en-US" sz="3200" dirty="0" smtClean="0">
                <a:solidFill>
                  <a:srgbClr val="5607E3"/>
                </a:solidFill>
              </a:rPr>
              <a:t>,</a:t>
            </a:r>
            <a:r>
              <a:rPr lang="en-US" sz="3200" dirty="0" smtClean="0"/>
              <a:t> (even if optional)</a:t>
            </a:r>
          </a:p>
          <a:p>
            <a:pPr lvl="1"/>
            <a:r>
              <a:rPr lang="en-US" sz="3200" dirty="0" smtClean="0"/>
              <a:t>Visit the programs you are interested 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538569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1011</TotalTime>
  <Words>891</Words>
  <Application>Microsoft Office PowerPoint</Application>
  <PresentationFormat>Widescreen</PresentationFormat>
  <Paragraphs>159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Gill Sans MT</vt:lpstr>
      <vt:lpstr>Wingdings</vt:lpstr>
      <vt:lpstr>Wingdings 2</vt:lpstr>
      <vt:lpstr>Dividend</vt:lpstr>
      <vt:lpstr>How to get into grad school</vt:lpstr>
      <vt:lpstr>Planning for graduate work in chemistry</vt:lpstr>
      <vt:lpstr>Planning for graduate work in chemistry</vt:lpstr>
      <vt:lpstr>Planning for graduate work in chemistry</vt:lpstr>
      <vt:lpstr>Planning for graduate work in chemistry</vt:lpstr>
      <vt:lpstr>Planning for graduate work in chemistry</vt:lpstr>
      <vt:lpstr>Planning for graduate work in chemistry</vt:lpstr>
      <vt:lpstr>Beginning the process</vt:lpstr>
      <vt:lpstr>Beginning the process</vt:lpstr>
      <vt:lpstr>Where to apply</vt:lpstr>
      <vt:lpstr>Where to apply</vt:lpstr>
      <vt:lpstr>where to apply</vt:lpstr>
      <vt:lpstr>where to apply</vt:lpstr>
      <vt:lpstr>where to apply</vt:lpstr>
      <vt:lpstr>WHERE  to apply</vt:lpstr>
      <vt:lpstr>Where  To  apply</vt:lpstr>
      <vt:lpstr>WHERE TO APPLY</vt:lpstr>
      <vt:lpstr>how TO APPLY</vt:lpstr>
      <vt:lpstr>how TO APPLY</vt:lpstr>
      <vt:lpstr>how TO APPLY</vt:lpstr>
      <vt:lpstr>how TO APPLY</vt:lpstr>
      <vt:lpstr>how TO APPLY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into grad school</dc:title>
  <dc:creator>Vasquez, Emily</dc:creator>
  <cp:lastModifiedBy>Countryman, Olivia</cp:lastModifiedBy>
  <cp:revision>62</cp:revision>
  <cp:lastPrinted>2016-10-07T18:41:55Z</cp:lastPrinted>
  <dcterms:created xsi:type="dcterms:W3CDTF">2016-09-30T16:10:11Z</dcterms:created>
  <dcterms:modified xsi:type="dcterms:W3CDTF">2016-10-07T18:42:11Z</dcterms:modified>
</cp:coreProperties>
</file>